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0" r:id="rId7"/>
    <p:sldId id="262" r:id="rId8"/>
    <p:sldId id="275" r:id="rId9"/>
    <p:sldId id="276" r:id="rId10"/>
    <p:sldId id="263" r:id="rId11"/>
    <p:sldId id="264" r:id="rId12"/>
    <p:sldId id="265" r:id="rId13"/>
    <p:sldId id="274" r:id="rId14"/>
    <p:sldId id="266" r:id="rId15"/>
    <p:sldId id="267" r:id="rId16"/>
    <p:sldId id="268" r:id="rId17"/>
    <p:sldId id="269" r:id="rId18"/>
    <p:sldId id="278" r:id="rId19"/>
    <p:sldId id="270" r:id="rId20"/>
    <p:sldId id="271" r:id="rId21"/>
    <p:sldId id="273" r:id="rId22"/>
    <p:sldId id="272"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0300" autoAdjust="0"/>
  </p:normalViewPr>
  <p:slideViewPr>
    <p:cSldViewPr snapToGrid="0">
      <p:cViewPr>
        <p:scale>
          <a:sx n="75" d="100"/>
          <a:sy n="75" d="100"/>
        </p:scale>
        <p:origin x="-41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0FC03-2F58-4405-81D8-D7CA460A13BF}" type="datetimeFigureOut">
              <a:rPr lang="en-US" smtClean="0"/>
              <a:t>6/5/2013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F2F15-AAB0-47CC-ABE6-246BB1B46D0F}" type="slidenum">
              <a:rPr lang="en-US" smtClean="0"/>
              <a:t>‹#›</a:t>
            </a:fld>
            <a:endParaRPr lang="en-US"/>
          </a:p>
        </p:txBody>
      </p:sp>
    </p:spTree>
    <p:extLst>
      <p:ext uri="{BB962C8B-B14F-4D97-AF65-F5344CB8AC3E}">
        <p14:creationId xmlns:p14="http://schemas.microsoft.com/office/powerpoint/2010/main" val="366574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8F10E-7DDF-46EF-9E56-419A6503D662}"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
        <p:nvSpPr>
          <p:cNvPr id="6" name="Slide Number Placeholder 5"/>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227500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C719D-1F41-4BF7-8959-9C08D9F90029}"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
        <p:nvSpPr>
          <p:cNvPr id="6" name="Slide Number Placeholder 5"/>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151511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E67491-CDC6-44E7-9343-0F736EE3F91A}"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
        <p:nvSpPr>
          <p:cNvPr id="6" name="Slide Number Placeholder 5"/>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167864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07FA8-795F-4C6F-B148-C99F989F6B29}"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
        <p:nvSpPr>
          <p:cNvPr id="6" name="Slide Number Placeholder 5"/>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150157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368B8-986D-4AE9-AD6B-6D4E21C78F95}"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
        <p:nvSpPr>
          <p:cNvPr id="6" name="Slide Number Placeholder 5"/>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141394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ED573-0FE1-44B1-949C-1BDA11E93427}" type="datetime1">
              <a:rPr lang="en-US" smtClean="0"/>
              <a:t>6/5/2013</a:t>
            </a:fld>
            <a:endParaRPr lang="en-US"/>
          </a:p>
        </p:txBody>
      </p:sp>
      <p:sp>
        <p:nvSpPr>
          <p:cNvPr id="6" name="Footer Placeholder 5"/>
          <p:cNvSpPr>
            <a:spLocks noGrp="1"/>
          </p:cNvSpPr>
          <p:nvPr>
            <p:ph type="ftr" sz="quarter" idx="11"/>
          </p:nvPr>
        </p:nvSpPr>
        <p:spPr/>
        <p:txBody>
          <a:bodyPr/>
          <a:lstStyle/>
          <a:p>
            <a:r>
              <a:rPr lang="en-US" smtClean="0"/>
              <a:t>subodhbdt@gmail.com 01823793132</a:t>
            </a:r>
            <a:endParaRPr lang="en-US"/>
          </a:p>
        </p:txBody>
      </p:sp>
      <p:sp>
        <p:nvSpPr>
          <p:cNvPr id="7" name="Slide Number Placeholder 6"/>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276773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49A91-329B-4FFD-8710-478056560040}" type="datetime1">
              <a:rPr lang="en-US" smtClean="0"/>
              <a:t>6/5/2013</a:t>
            </a:fld>
            <a:endParaRPr lang="en-US"/>
          </a:p>
        </p:txBody>
      </p:sp>
      <p:sp>
        <p:nvSpPr>
          <p:cNvPr id="8" name="Footer Placeholder 7"/>
          <p:cNvSpPr>
            <a:spLocks noGrp="1"/>
          </p:cNvSpPr>
          <p:nvPr>
            <p:ph type="ftr" sz="quarter" idx="11"/>
          </p:nvPr>
        </p:nvSpPr>
        <p:spPr/>
        <p:txBody>
          <a:bodyPr/>
          <a:lstStyle/>
          <a:p>
            <a:r>
              <a:rPr lang="en-US" smtClean="0"/>
              <a:t>subodhbdt@gmail.com 01823793132</a:t>
            </a:r>
            <a:endParaRPr lang="en-US"/>
          </a:p>
        </p:txBody>
      </p:sp>
      <p:sp>
        <p:nvSpPr>
          <p:cNvPr id="9" name="Slide Number Placeholder 8"/>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304759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93418-063C-44E8-A6D6-8304476FDDDF}"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
        <p:nvSpPr>
          <p:cNvPr id="5" name="Slide Number Placeholder 4"/>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342736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E7233-89A7-423C-B5A2-AD46E014DACB}"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
        <p:nvSpPr>
          <p:cNvPr id="4" name="Slide Number Placeholder 3"/>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419174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2212D-7832-451E-B3DA-A1C719F64ED6}" type="datetime1">
              <a:rPr lang="en-US" smtClean="0"/>
              <a:t>6/5/2013</a:t>
            </a:fld>
            <a:endParaRPr lang="en-US"/>
          </a:p>
        </p:txBody>
      </p:sp>
      <p:sp>
        <p:nvSpPr>
          <p:cNvPr id="6" name="Footer Placeholder 5"/>
          <p:cNvSpPr>
            <a:spLocks noGrp="1"/>
          </p:cNvSpPr>
          <p:nvPr>
            <p:ph type="ftr" sz="quarter" idx="11"/>
          </p:nvPr>
        </p:nvSpPr>
        <p:spPr/>
        <p:txBody>
          <a:bodyPr/>
          <a:lstStyle/>
          <a:p>
            <a:r>
              <a:rPr lang="en-US" smtClean="0"/>
              <a:t>subodhbdt@gmail.com 01823793132</a:t>
            </a:r>
            <a:endParaRPr lang="en-US"/>
          </a:p>
        </p:txBody>
      </p:sp>
      <p:sp>
        <p:nvSpPr>
          <p:cNvPr id="7" name="Slide Number Placeholder 6"/>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3969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98B68-C38D-4608-992F-FA7F223732B8}" type="datetime1">
              <a:rPr lang="en-US" smtClean="0"/>
              <a:t>6/5/2013</a:t>
            </a:fld>
            <a:endParaRPr lang="en-US"/>
          </a:p>
        </p:txBody>
      </p:sp>
      <p:sp>
        <p:nvSpPr>
          <p:cNvPr id="6" name="Footer Placeholder 5"/>
          <p:cNvSpPr>
            <a:spLocks noGrp="1"/>
          </p:cNvSpPr>
          <p:nvPr>
            <p:ph type="ftr" sz="quarter" idx="11"/>
          </p:nvPr>
        </p:nvSpPr>
        <p:spPr/>
        <p:txBody>
          <a:bodyPr/>
          <a:lstStyle/>
          <a:p>
            <a:r>
              <a:rPr lang="en-US" smtClean="0"/>
              <a:t>subodhbdt@gmail.com 01823793132</a:t>
            </a:r>
            <a:endParaRPr lang="en-US"/>
          </a:p>
        </p:txBody>
      </p:sp>
      <p:sp>
        <p:nvSpPr>
          <p:cNvPr id="7" name="Slide Number Placeholder 6"/>
          <p:cNvSpPr>
            <a:spLocks noGrp="1"/>
          </p:cNvSpPr>
          <p:nvPr>
            <p:ph type="sldNum" sz="quarter" idx="12"/>
          </p:nvPr>
        </p:nvSpPr>
        <p:spPr/>
        <p:txBody>
          <a:bodyPr/>
          <a:lstStyle/>
          <a:p>
            <a:fld id="{FCE56AA4-27BF-4BAA-B895-974EDA0D7C32}" type="slidenum">
              <a:rPr lang="en-US" smtClean="0"/>
              <a:t>‹#›</a:t>
            </a:fld>
            <a:endParaRPr lang="en-US"/>
          </a:p>
        </p:txBody>
      </p:sp>
    </p:spTree>
    <p:extLst>
      <p:ext uri="{BB962C8B-B14F-4D97-AF65-F5344CB8AC3E}">
        <p14:creationId xmlns:p14="http://schemas.microsoft.com/office/powerpoint/2010/main" val="312373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0C62B-AFFC-4EDB-BCEE-C3250DFD47C4}" type="datetime1">
              <a:rPr lang="en-US" smtClean="0"/>
              <a:t>6/5/2013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subodhbdt@gmail.com 01823793132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56AA4-27BF-4BAA-B895-974EDA0D7C32}" type="slidenum">
              <a:rPr lang="en-US" smtClean="0"/>
              <a:t>‹#›</a:t>
            </a:fld>
            <a:endParaRPr lang="en-US"/>
          </a:p>
        </p:txBody>
      </p:sp>
    </p:spTree>
    <p:extLst>
      <p:ext uri="{BB962C8B-B14F-4D97-AF65-F5344CB8AC3E}">
        <p14:creationId xmlns:p14="http://schemas.microsoft.com/office/powerpoint/2010/main" val="1194471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153"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2707484" y="1"/>
            <a:ext cx="6204042" cy="1862048"/>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BD" sz="11500" b="1" dirty="0" smtClean="0">
                <a:ln/>
                <a:solidFill>
                  <a:srgbClr val="7030A0"/>
                </a:solidFill>
                <a:latin typeface="NikoshBAN" pitchFamily="2" charset="0"/>
              </a:rPr>
              <a:t>স্বাগতম</a:t>
            </a:r>
            <a:endParaRPr lang="en-US" sz="11500" b="1" dirty="0">
              <a:ln/>
              <a:solidFill>
                <a:srgbClr val="7030A0"/>
              </a:solidFill>
            </a:endParaRPr>
          </a:p>
        </p:txBody>
      </p:sp>
      <p:sp>
        <p:nvSpPr>
          <p:cNvPr id="2" name="Date Placeholder 1"/>
          <p:cNvSpPr>
            <a:spLocks noGrp="1"/>
          </p:cNvSpPr>
          <p:nvPr>
            <p:ph type="dt" sz="half" idx="10"/>
          </p:nvPr>
        </p:nvSpPr>
        <p:spPr/>
        <p:txBody>
          <a:bodyPr/>
          <a:lstStyle/>
          <a:p>
            <a:fld id="{B7B69893-88EB-432B-A191-B5D66D7F112E}"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13189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4720"/>
            <a:ext cx="12192000" cy="1219200"/>
          </a:xfrm>
          <a:prstGeom prst="rect">
            <a:avLst/>
          </a:prstGeom>
          <a:noFill/>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8000" dirty="0" smtClean="0">
                <a:solidFill>
                  <a:srgbClr val="7030A0"/>
                </a:solidFill>
              </a:rPr>
              <a:t>একক কাজ</a:t>
            </a:r>
            <a:endParaRPr lang="en-US" sz="8000" dirty="0">
              <a:solidFill>
                <a:srgbClr val="7030A0"/>
              </a:solidFill>
            </a:endParaRPr>
          </a:p>
        </p:txBody>
      </p:sp>
      <p:sp>
        <p:nvSpPr>
          <p:cNvPr id="5" name="Flowchart: Alternate Process 4"/>
          <p:cNvSpPr/>
          <p:nvPr/>
        </p:nvSpPr>
        <p:spPr>
          <a:xfrm>
            <a:off x="500743" y="1915885"/>
            <a:ext cx="11190514" cy="4368800"/>
          </a:xfrm>
          <a:prstGeom prst="flowChartAlternateProcess">
            <a:avLst/>
          </a:prstGeom>
          <a:ln w="38100">
            <a:solidFill>
              <a:srgbClr val="7030A0"/>
            </a:solidFill>
          </a:ln>
          <a:effectLst>
            <a:glow rad="139700">
              <a:schemeClr val="accent4">
                <a:satMod val="175000"/>
                <a:alpha val="40000"/>
              </a:schemeClr>
            </a:glow>
            <a:outerShdw blurRad="50800" dist="38100" dir="8100000" algn="tr" rotWithShape="0">
              <a:prstClr val="black">
                <a:alpha val="40000"/>
              </a:prstClr>
            </a:outerShdw>
          </a:effectLst>
          <a:scene3d>
            <a:camera prst="orthographicFront"/>
            <a:lightRig rig="threePt" dir="t"/>
          </a:scene3d>
          <a:sp3d>
            <a:bevelT w="114300" prst="hardEdge"/>
          </a:sp3d>
        </p:spPr>
        <p:style>
          <a:lnRef idx="1">
            <a:schemeClr val="accent5"/>
          </a:lnRef>
          <a:fillRef idx="3">
            <a:schemeClr val="accent5"/>
          </a:fillRef>
          <a:effectRef idx="2">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জাতিসংঘের ভূমিকা সংক্ষেপে লিখ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575FF4C6-0A4A-4602-BC5F-A4C0B740649E}"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30420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68" y="0"/>
            <a:ext cx="6907307" cy="1455313"/>
          </a:xfrm>
          <a:prstGeom prst="rect">
            <a:avLst/>
          </a:prstGeom>
          <a:scene3d>
            <a:camera prst="orthographicFront"/>
            <a:lightRig rig="threePt" dir="t"/>
          </a:scene3d>
          <a:sp3d>
            <a:bevelT prst="relaxedInset"/>
          </a:sp3d>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এসো মিলিয়ে </a:t>
            </a:r>
            <a:r>
              <a:rPr lang="bn-BD"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নিই</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901700" y="1841500"/>
            <a:ext cx="10668000" cy="5016758"/>
          </a:xfrm>
          <a:prstGeom prst="rect">
            <a:avLst/>
          </a:prstGeom>
          <a:noFill/>
        </p:spPr>
        <p:txBody>
          <a:bodyPr wrap="square" rtlCol="0">
            <a:spAutoFit/>
          </a:bodyPr>
          <a:lstStyle/>
          <a:p>
            <a:pPr algn="just"/>
            <a:r>
              <a:rPr lang="bn-BD"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প্রতিটি </a:t>
            </a:r>
            <a:r>
              <a:rPr lang="bn-BD"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মানুষের বেঁচে থাকার জন্য প্রয়োজন কিছু সুবিধার। আমাদের পৃথিবীতে বড় বড় দুটি যুদ্ধ হয়েছে। প্রথম বিশ্বযুদ্ধের ধ্বংসলীলা মানুষকে যুদ্ধের প্রতি ভীতশ্রদ্ধ এবং শান্তির জন্য আগ্রহী করে তোলে। এর ফলে গঠিত হয় আন্তর্জাতিক </a:t>
            </a:r>
            <a:r>
              <a:rPr lang="bn-BD"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সংগঠন ‘লীগ </a:t>
            </a:r>
            <a:r>
              <a:rPr lang="bn-BD"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অব নেশনস’। মানব সভ্যতার ইতিহাসে প্রথম বিশ্বযুদ্ধের চেয়েও দ্বিতীয় বিশ্বযুদ্ধ সবচেয়ে কলঙ্কিত ও বিভীষিকাময়। </a:t>
            </a:r>
            <a:endParaRPr lang="en-US"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Date Placeholder 2"/>
          <p:cNvSpPr>
            <a:spLocks noGrp="1"/>
          </p:cNvSpPr>
          <p:nvPr>
            <p:ph type="dt" sz="half" idx="10"/>
          </p:nvPr>
        </p:nvSpPr>
        <p:spPr/>
        <p:txBody>
          <a:bodyPr/>
          <a:lstStyle/>
          <a:p>
            <a:fld id="{96EC516D-564D-4755-8FBB-978C8D038E6A}"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5564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5183"/>
            <a:ext cx="6294783" cy="498281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398" t="592" r="6624" b="-592"/>
          <a:stretch/>
        </p:blipFill>
        <p:spPr>
          <a:xfrm>
            <a:off x="6371303" y="1875182"/>
            <a:ext cx="5820697" cy="4982817"/>
          </a:xfrm>
          <a:prstGeom prst="rect">
            <a:avLst/>
          </a:prstGeom>
        </p:spPr>
      </p:pic>
      <p:sp>
        <p:nvSpPr>
          <p:cNvPr id="7" name="TextBox 6"/>
          <p:cNvSpPr txBox="1"/>
          <p:nvPr/>
        </p:nvSpPr>
        <p:spPr>
          <a:xfrm>
            <a:off x="855406" y="707922"/>
            <a:ext cx="5439377" cy="369332"/>
          </a:xfrm>
          <a:prstGeom prst="rect">
            <a:avLst/>
          </a:prstGeom>
          <a:noFill/>
        </p:spPr>
        <p:txBody>
          <a:bodyPr wrap="square" rtlCol="0">
            <a:spAutoFit/>
          </a:bodyPr>
          <a:lstStyle/>
          <a:p>
            <a:r>
              <a:rPr lang="bn-BD">
                <a:latin typeface="Shonar Bangla" panose="020B0502040204020203" pitchFamily="34" charset="0"/>
                <a:cs typeface="Shonar Bangla" panose="020B0502040204020203" pitchFamily="34" charset="0"/>
              </a:rPr>
              <a:t> </a:t>
            </a:r>
            <a:endParaRPr lang="en-US" dirty="0">
              <a:latin typeface="Shonar Bangla" panose="020B0502040204020203" pitchFamily="34" charset="0"/>
              <a:cs typeface="Shonar Bangla" panose="020B0502040204020203" pitchFamily="34" charset="0"/>
            </a:endParaRPr>
          </a:p>
        </p:txBody>
      </p:sp>
      <p:sp>
        <p:nvSpPr>
          <p:cNvPr id="2" name="TextBox 1"/>
          <p:cNvSpPr txBox="1"/>
          <p:nvPr/>
        </p:nvSpPr>
        <p:spPr>
          <a:xfrm>
            <a:off x="1059543" y="435429"/>
            <a:ext cx="9927771" cy="830997"/>
          </a:xfrm>
          <a:prstGeom prst="rect">
            <a:avLst/>
          </a:prstGeom>
          <a:noFill/>
        </p:spPr>
        <p:txBody>
          <a:bodyPr wrap="square" rtlCol="0">
            <a:spAutoFit/>
          </a:bodyPr>
          <a:lstStyle/>
          <a:p>
            <a:pPr algn="ct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প্রথম বিশ্বযুদ্ধের ছবি</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Date Placeholder 2"/>
          <p:cNvSpPr>
            <a:spLocks noGrp="1"/>
          </p:cNvSpPr>
          <p:nvPr>
            <p:ph type="dt" sz="half" idx="10"/>
          </p:nvPr>
        </p:nvSpPr>
        <p:spPr/>
        <p:txBody>
          <a:bodyPr/>
          <a:lstStyle/>
          <a:p>
            <a:fld id="{76A9BB85-84D7-4EC3-950B-9D3E98F0FF9C}"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11995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9" y="1828801"/>
            <a:ext cx="5430081" cy="43978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542" y="1828801"/>
            <a:ext cx="5313966" cy="4397828"/>
          </a:xfrm>
          <a:prstGeom prst="rect">
            <a:avLst/>
          </a:prstGeom>
        </p:spPr>
      </p:pic>
      <p:sp>
        <p:nvSpPr>
          <p:cNvPr id="7" name="TextBox 6"/>
          <p:cNvSpPr txBox="1"/>
          <p:nvPr/>
        </p:nvSpPr>
        <p:spPr>
          <a:xfrm>
            <a:off x="1320800" y="508000"/>
            <a:ext cx="9535886" cy="923330"/>
          </a:xfrm>
          <a:prstGeom prst="rect">
            <a:avLst/>
          </a:prstGeom>
          <a:noFill/>
        </p:spPr>
        <p:txBody>
          <a:bodyPr wrap="square" rtlCol="0">
            <a:spAutoFit/>
          </a:bodyPr>
          <a:lstStyle/>
          <a:p>
            <a:pPr algn="ct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দ্বিতীয় বিশ্বযুদ্ধের ছবি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66C74F95-A93B-489C-BCCE-A946197CC8CF}"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8403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8" y="1915885"/>
            <a:ext cx="10232572" cy="1446550"/>
          </a:xfrm>
          <a:prstGeom prst="rect">
            <a:avLst/>
          </a:prstGeom>
          <a:noFill/>
        </p:spPr>
        <p:txBody>
          <a:bodyPr wrap="square" rtlCol="0">
            <a:spAutoFit/>
          </a:bodyPr>
          <a:lstStyle/>
          <a:p>
            <a:pPr algn="ctr"/>
            <a:r>
              <a:rPr lang="bn-BD" sz="8800" b="1" dirty="0" smtClean="0">
                <a:ln w="1905"/>
                <a:solidFill>
                  <a:srgbClr val="7030A0"/>
                </a:solidFill>
                <a:effectLst>
                  <a:innerShdw blurRad="69850" dist="43180" dir="5400000">
                    <a:srgbClr val="000000">
                      <a:alpha val="65000"/>
                    </a:srgbClr>
                  </a:innerShdw>
                </a:effectLst>
              </a:rPr>
              <a:t>দলীয় কাজ</a:t>
            </a:r>
            <a:endParaRPr lang="en-US" sz="8800" b="1" dirty="0">
              <a:ln w="1905"/>
              <a:solidFill>
                <a:srgbClr val="7030A0"/>
              </a:solidFill>
              <a:effectLst>
                <a:innerShdw blurRad="69850" dist="43180" dir="5400000">
                  <a:srgbClr val="000000">
                    <a:alpha val="65000"/>
                  </a:srgbClr>
                </a:innerShdw>
              </a:effectLst>
            </a:endParaRPr>
          </a:p>
        </p:txBody>
      </p:sp>
      <p:sp>
        <p:nvSpPr>
          <p:cNvPr id="5" name="TextBox 4"/>
          <p:cNvSpPr txBox="1"/>
          <p:nvPr/>
        </p:nvSpPr>
        <p:spPr>
          <a:xfrm>
            <a:off x="1422400" y="522514"/>
            <a:ext cx="9855200" cy="584775"/>
          </a:xfrm>
          <a:prstGeom prst="rect">
            <a:avLst/>
          </a:prstGeom>
          <a:noFill/>
        </p:spPr>
        <p:txBody>
          <a:bodyPr wrap="square" rtlCol="0">
            <a:spAutoFit/>
          </a:bodyPr>
          <a:lstStyle/>
          <a:p>
            <a:pPr algn="ct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তোমরা জাতিসংঘ সৃষ্টির পটভূমি ৩ মিনিট পড়</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595086" y="3839474"/>
            <a:ext cx="11408227" cy="707886"/>
          </a:xfrm>
          <a:prstGeom prst="rect">
            <a:avLst/>
          </a:prstGeom>
          <a:noFill/>
        </p:spPr>
        <p:txBody>
          <a:bodyPr wrap="square" rtlCol="0">
            <a:spAutoFit/>
          </a:bodyPr>
          <a:lstStyle/>
          <a:p>
            <a:r>
              <a:rPr lang="bn-BD"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জাতিসংঘ সৃষ্টির পটভূমি পয়েন্ট আকারে বর্ণনা কর</a:t>
            </a:r>
            <a:endParaRPr lang="en-US"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3DF79F37-7DF3-4CA8-997D-4CBF98FFCEDC}"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3241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2457" y="1398814"/>
            <a:ext cx="10624457" cy="954107"/>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১। প্রথম বিশ্বযুদ্ধের ধবংসলীলার পরিপ্রেক্ষিতে বিশ্ব শান্তি প্রতিষ্ঠার লক্ষে  </a:t>
            </a:r>
          </a:p>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১৯২০ সালে ১০ ফেব্রুয়ারী ‘লীগ অব নেশনস’ সৃষ্টি হয়েছিল।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870857" y="2592614"/>
            <a:ext cx="10624457" cy="954107"/>
          </a:xfrm>
          <a:prstGeom prst="rect">
            <a:avLst/>
          </a:prstGeom>
          <a:noFill/>
        </p:spPr>
        <p:txBody>
          <a:bodyPr wrap="square" rtlCol="0">
            <a:spAutoFit/>
          </a:bodyPr>
          <a:lstStyle/>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২</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১৯৪৩ সালে ৪ টি প্রধান শক্তির মধ্যে তেহরানে ও মস্কোতে একটি </a:t>
            </a:r>
          </a:p>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সম্মেলন অনুষ্ঠিত হয়।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870856" y="3659414"/>
            <a:ext cx="11181444" cy="954107"/>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৩। অবশেষে ১৯৪৫ সালের ২৪ অক্টোবর আনুষ্ঠানিকভাবে জাতিসংঘ সৃষ্টি </a:t>
            </a:r>
          </a:p>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হয়।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870855" y="4688114"/>
            <a:ext cx="10624457"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৪। প্রতি বছর ২৪ অক্টোবর জাতিসংঘ দিবস পালন করা হয়।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870854" y="5589814"/>
            <a:ext cx="10624457"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৫। জতিসংঘ পাঁচটি প্রধান অঙ্গ এবং একটি সেক্রেটারিয়েট নিয়ে গঠিত।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1270000" y="393700"/>
            <a:ext cx="471805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এসো মিলিয়ে নিই</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6461578" y="393700"/>
            <a:ext cx="4523922"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প্রথম অংশ</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Date Placeholder 8"/>
          <p:cNvSpPr>
            <a:spLocks noGrp="1"/>
          </p:cNvSpPr>
          <p:nvPr>
            <p:ph type="dt" sz="half" idx="10"/>
          </p:nvPr>
        </p:nvSpPr>
        <p:spPr/>
        <p:txBody>
          <a:bodyPr/>
          <a:lstStyle/>
          <a:p>
            <a:fld id="{5FCED13C-ECB7-4402-8CD6-0714CEEE13C4}" type="datetime1">
              <a:rPr lang="en-US" smtClean="0"/>
              <a:t>6/5/2013</a:t>
            </a:fld>
            <a:endParaRPr lang="en-US"/>
          </a:p>
        </p:txBody>
      </p:sp>
      <p:sp>
        <p:nvSpPr>
          <p:cNvPr id="10" name="Footer Placeholder 9"/>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35847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 calcmode="lin" valueType="num">
                                      <p:cBhvr>
                                        <p:cTn id="4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
                                        </p:tgtEl>
                                        <p:attrNameLst>
                                          <p:attrName>ppt_y</p:attrName>
                                        </p:attrNameLst>
                                      </p:cBhvr>
                                      <p:tavLst>
                                        <p:tav tm="0">
                                          <p:val>
                                            <p:strVal val="#ppt_y"/>
                                          </p:val>
                                        </p:tav>
                                        <p:tav tm="100000">
                                          <p:val>
                                            <p:strVal val="#ppt_y"/>
                                          </p:val>
                                        </p:tav>
                                      </p:tavLst>
                                    </p:anim>
                                    <p:anim calcmode="lin" valueType="num">
                                      <p:cBhvr>
                                        <p:cTn id="5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P spid="6" grpId="0"/>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1300" y="419100"/>
            <a:ext cx="7632700" cy="707886"/>
          </a:xfrm>
          <a:prstGeom prst="rect">
            <a:avLst/>
          </a:prstGeom>
          <a:noFill/>
        </p:spPr>
        <p:txBody>
          <a:bodyPr wrap="square" rtlCol="0">
            <a:spAutoFit/>
          </a:bodyPr>
          <a:lstStyle/>
          <a:p>
            <a:pPr algn="ctr"/>
            <a:r>
              <a:rPr lang="bn-BD"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জতিসংঘের প্রধান পাঁচটি অঙ্গ </a:t>
            </a:r>
            <a:endParaRPr lang="en-US" sz="4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1" name="Hexagon 10"/>
          <p:cNvSpPr/>
          <p:nvPr/>
        </p:nvSpPr>
        <p:spPr>
          <a:xfrm>
            <a:off x="4940300" y="2931129"/>
            <a:ext cx="2235200" cy="1866900"/>
          </a:xfrm>
          <a:prstGeom prst="hexagon">
            <a:avLst/>
          </a:prstGeom>
          <a:scene3d>
            <a:camera prst="orthographicFront"/>
            <a:lightRig rig="flat" dir="tl">
              <a:rot lat="0" lon="0" rev="6600000"/>
            </a:lightRig>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r>
              <a:rPr lang="bn-B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জাতিসংঘ</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308100" y="2968198"/>
            <a:ext cx="1993900" cy="1200329"/>
          </a:xfrm>
          <a:prstGeom prst="rec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BD"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সাধারণ পরিষদ </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Box 12"/>
          <p:cNvSpPr txBox="1"/>
          <p:nvPr/>
        </p:nvSpPr>
        <p:spPr>
          <a:xfrm>
            <a:off x="4038600" y="1126986"/>
            <a:ext cx="1993900" cy="1200329"/>
          </a:xfrm>
          <a:prstGeom prst="rect">
            <a:avLst/>
          </a:prstGeom>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BD"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নিরাপত্তা পরিষদ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7823200" y="1493102"/>
            <a:ext cx="2197100"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BD"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অর্থনৈতিক ও সামাজিক পরিষদ </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5" name="TextBox 14"/>
          <p:cNvSpPr txBox="1"/>
          <p:nvPr/>
        </p:nvSpPr>
        <p:spPr>
          <a:xfrm>
            <a:off x="8026400" y="3691234"/>
            <a:ext cx="19939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অছি পরিষদ</a:t>
            </a:r>
          </a:p>
        </p:txBody>
      </p:sp>
      <p:sp>
        <p:nvSpPr>
          <p:cNvPr id="16" name="TextBox 15"/>
          <p:cNvSpPr txBox="1"/>
          <p:nvPr/>
        </p:nvSpPr>
        <p:spPr>
          <a:xfrm>
            <a:off x="3302000" y="5293836"/>
            <a:ext cx="2184400"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আন্তর্জাতিক আদালত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3302000" y="2327315"/>
            <a:ext cx="4724400" cy="2966521"/>
            <a:chOff x="3302000" y="2327315"/>
            <a:chExt cx="4724400" cy="2966521"/>
          </a:xfrm>
        </p:grpSpPr>
        <p:cxnSp>
          <p:nvCxnSpPr>
            <p:cNvPr id="19" name="Straight Arrow Connector 18"/>
            <p:cNvCxnSpPr/>
            <p:nvPr/>
          </p:nvCxnSpPr>
          <p:spPr>
            <a:xfrm flipH="1" flipV="1">
              <a:off x="5035550" y="2327315"/>
              <a:ext cx="450850" cy="550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054056" y="2863942"/>
              <a:ext cx="871538" cy="6372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54056" y="4203480"/>
              <a:ext cx="972344" cy="3177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302000" y="3864579"/>
              <a:ext cx="1604566"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940300" y="4638933"/>
              <a:ext cx="450850" cy="654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93700" y="496332"/>
            <a:ext cx="2006600"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দ্বিতীয় অংশ</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4AB5BAB5-7217-41EE-964B-80C3FB474F75}"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35521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80">
                                          <p:stCondLst>
                                            <p:cond delay="0"/>
                                          </p:stCondLst>
                                        </p:cTn>
                                        <p:tgtEl>
                                          <p:spTgt spid="33"/>
                                        </p:tgtEl>
                                      </p:cBhvr>
                                    </p:animEffect>
                                    <p:anim calcmode="lin" valueType="num">
                                      <p:cBhvr>
                                        <p:cTn id="2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1" dur="26">
                                          <p:stCondLst>
                                            <p:cond delay="650"/>
                                          </p:stCondLst>
                                        </p:cTn>
                                        <p:tgtEl>
                                          <p:spTgt spid="33"/>
                                        </p:tgtEl>
                                      </p:cBhvr>
                                      <p:to x="100000" y="60000"/>
                                    </p:animScale>
                                    <p:animScale>
                                      <p:cBhvr>
                                        <p:cTn id="32" dur="166" decel="50000">
                                          <p:stCondLst>
                                            <p:cond delay="676"/>
                                          </p:stCondLst>
                                        </p:cTn>
                                        <p:tgtEl>
                                          <p:spTgt spid="33"/>
                                        </p:tgtEl>
                                      </p:cBhvr>
                                      <p:to x="100000" y="100000"/>
                                    </p:animScale>
                                    <p:animScale>
                                      <p:cBhvr>
                                        <p:cTn id="33" dur="26">
                                          <p:stCondLst>
                                            <p:cond delay="1312"/>
                                          </p:stCondLst>
                                        </p:cTn>
                                        <p:tgtEl>
                                          <p:spTgt spid="33"/>
                                        </p:tgtEl>
                                      </p:cBhvr>
                                      <p:to x="100000" y="80000"/>
                                    </p:animScale>
                                    <p:animScale>
                                      <p:cBhvr>
                                        <p:cTn id="34" dur="166" decel="50000">
                                          <p:stCondLst>
                                            <p:cond delay="1338"/>
                                          </p:stCondLst>
                                        </p:cTn>
                                        <p:tgtEl>
                                          <p:spTgt spid="33"/>
                                        </p:tgtEl>
                                      </p:cBhvr>
                                      <p:to x="100000" y="100000"/>
                                    </p:animScale>
                                    <p:animScale>
                                      <p:cBhvr>
                                        <p:cTn id="35" dur="26">
                                          <p:stCondLst>
                                            <p:cond delay="1642"/>
                                          </p:stCondLst>
                                        </p:cTn>
                                        <p:tgtEl>
                                          <p:spTgt spid="33"/>
                                        </p:tgtEl>
                                      </p:cBhvr>
                                      <p:to x="100000" y="90000"/>
                                    </p:animScale>
                                    <p:animScale>
                                      <p:cBhvr>
                                        <p:cTn id="36" dur="166" decel="50000">
                                          <p:stCondLst>
                                            <p:cond delay="1668"/>
                                          </p:stCondLst>
                                        </p:cTn>
                                        <p:tgtEl>
                                          <p:spTgt spid="33"/>
                                        </p:tgtEl>
                                      </p:cBhvr>
                                      <p:to x="100000" y="100000"/>
                                    </p:animScale>
                                    <p:animScale>
                                      <p:cBhvr>
                                        <p:cTn id="37" dur="26">
                                          <p:stCondLst>
                                            <p:cond delay="1808"/>
                                          </p:stCondLst>
                                        </p:cTn>
                                        <p:tgtEl>
                                          <p:spTgt spid="33"/>
                                        </p:tgtEl>
                                      </p:cBhvr>
                                      <p:to x="100000" y="95000"/>
                                    </p:animScale>
                                    <p:animScale>
                                      <p:cBhvr>
                                        <p:cTn id="38" dur="166" decel="50000">
                                          <p:stCondLst>
                                            <p:cond delay="1834"/>
                                          </p:stCondLst>
                                        </p:cTn>
                                        <p:tgtEl>
                                          <p:spTgt spid="3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anim calcmode="lin" valueType="num">
                                      <p:cBhvr>
                                        <p:cTn id="61" dur="1000" fill="hold"/>
                                        <p:tgtEl>
                                          <p:spTgt spid="14"/>
                                        </p:tgtEl>
                                        <p:attrNameLst>
                                          <p:attrName>style.rotation</p:attrName>
                                        </p:attrNameLst>
                                      </p:cBhvr>
                                      <p:tavLst>
                                        <p:tav tm="0">
                                          <p:val>
                                            <p:fltVal val="90"/>
                                          </p:val>
                                        </p:tav>
                                        <p:tav tm="100000">
                                          <p:val>
                                            <p:fltVal val="0"/>
                                          </p:val>
                                        </p:tav>
                                      </p:tavLst>
                                    </p:anim>
                                    <p:animEffect transition="in" filter="fade">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ppt_w</p:attrName>
                                        </p:attrNameLst>
                                      </p:cBhvr>
                                      <p:tavLst>
                                        <p:tav tm="0">
                                          <p:val>
                                            <p:fltVal val="0"/>
                                          </p:val>
                                        </p:tav>
                                        <p:tav tm="100000">
                                          <p:val>
                                            <p:strVal val="#ppt_w"/>
                                          </p:val>
                                        </p:tav>
                                      </p:tavLst>
                                    </p:anim>
                                    <p:anim calcmode="lin" valueType="num">
                                      <p:cBhvr>
                                        <p:cTn id="76" dur="1000" fill="hold"/>
                                        <p:tgtEl>
                                          <p:spTgt spid="16"/>
                                        </p:tgtEl>
                                        <p:attrNameLst>
                                          <p:attrName>ppt_h</p:attrName>
                                        </p:attrNameLst>
                                      </p:cBhvr>
                                      <p:tavLst>
                                        <p:tav tm="0">
                                          <p:val>
                                            <p:fltVal val="0"/>
                                          </p:val>
                                        </p:tav>
                                        <p:tav tm="100000">
                                          <p:val>
                                            <p:strVal val="#ppt_h"/>
                                          </p:val>
                                        </p:tav>
                                      </p:tavLst>
                                    </p:anim>
                                    <p:anim calcmode="lin" valueType="num">
                                      <p:cBhvr>
                                        <p:cTn id="77" dur="1000" fill="hold"/>
                                        <p:tgtEl>
                                          <p:spTgt spid="16"/>
                                        </p:tgtEl>
                                        <p:attrNameLst>
                                          <p:attrName>style.rotation</p:attrName>
                                        </p:attrNameLst>
                                      </p:cBhvr>
                                      <p:tavLst>
                                        <p:tav tm="0">
                                          <p:val>
                                            <p:fltVal val="90"/>
                                          </p:val>
                                        </p:tav>
                                        <p:tav tm="100000">
                                          <p:val>
                                            <p:fltVal val="0"/>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soldier_bangladesh_army_26032008_news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99" y="3548061"/>
            <a:ext cx="3708401" cy="260268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 y="3548061"/>
            <a:ext cx="3810000" cy="3065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773" y="838200"/>
            <a:ext cx="2618546" cy="26319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999" y="838200"/>
            <a:ext cx="3913853" cy="24153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extBox 1"/>
          <p:cNvSpPr txBox="1"/>
          <p:nvPr/>
        </p:nvSpPr>
        <p:spPr>
          <a:xfrm>
            <a:off x="2641600" y="177800"/>
            <a:ext cx="5765800" cy="584775"/>
          </a:xfrm>
          <a:prstGeom prst="rect">
            <a:avLst/>
          </a:prstGeom>
          <a:noFill/>
        </p:spPr>
        <p:txBody>
          <a:bodyPr wrap="square" rtlCol="0">
            <a:spAutoFit/>
          </a:bodyPr>
          <a:lstStyle/>
          <a:p>
            <a:pPr algn="ct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নিচের ছবিগুলো লক্ষ্য কর</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fld id="{3D0B4842-2A29-48B5-A42D-90CC081C0003}"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25301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 y="152400"/>
            <a:ext cx="4203700" cy="28024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979" b="11229"/>
          <a:stretch/>
        </p:blipFill>
        <p:spPr>
          <a:xfrm>
            <a:off x="127001" y="3078163"/>
            <a:ext cx="4356100" cy="35766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13247"/>
            <a:ext cx="4203700" cy="2880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35778"/>
          <a:stretch/>
        </p:blipFill>
        <p:spPr>
          <a:xfrm>
            <a:off x="7493000" y="3199346"/>
            <a:ext cx="4203700" cy="3315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Date Placeholder 5"/>
          <p:cNvSpPr>
            <a:spLocks noGrp="1"/>
          </p:cNvSpPr>
          <p:nvPr>
            <p:ph type="dt" sz="half" idx="10"/>
          </p:nvPr>
        </p:nvSpPr>
        <p:spPr/>
        <p:txBody>
          <a:bodyPr/>
          <a:lstStyle/>
          <a:p>
            <a:fld id="{E472C431-56EE-4EBB-991F-D64B66C86F86}" type="datetime1">
              <a:rPr lang="en-US" smtClean="0"/>
              <a:t>6/5/2013</a:t>
            </a:fld>
            <a:endParaRPr lang="en-US"/>
          </a:p>
        </p:txBody>
      </p:sp>
      <p:sp>
        <p:nvSpPr>
          <p:cNvPr id="7" name="Footer Placeholder 6"/>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8693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596900"/>
            <a:ext cx="8648700" cy="1862048"/>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11500" b="1" dirty="0" smtClean="0">
                <a:ln w="1905"/>
                <a:solidFill>
                  <a:srgbClr val="7030A0"/>
                </a:solidFill>
                <a:effectLst>
                  <a:innerShdw blurRad="69850" dist="43180" dir="5400000">
                    <a:srgbClr val="000000">
                      <a:alpha val="65000"/>
                    </a:srgbClr>
                  </a:innerShdw>
                </a:effectLst>
              </a:rPr>
              <a:t>জোড়ায় কাজ </a:t>
            </a:r>
            <a:endParaRPr lang="en-US" sz="11500" b="1" dirty="0">
              <a:ln w="1905"/>
              <a:solidFill>
                <a:srgbClr val="7030A0"/>
              </a:solidFill>
              <a:effectLst>
                <a:innerShdw blurRad="69850" dist="43180" dir="5400000">
                  <a:srgbClr val="000000">
                    <a:alpha val="65000"/>
                  </a:srgbClr>
                </a:innerShdw>
              </a:effectLst>
            </a:endParaRPr>
          </a:p>
        </p:txBody>
      </p:sp>
      <p:sp>
        <p:nvSpPr>
          <p:cNvPr id="8" name="Flowchart: Alternate Process 7"/>
          <p:cNvSpPr/>
          <p:nvPr/>
        </p:nvSpPr>
        <p:spPr>
          <a:xfrm>
            <a:off x="1244600" y="3695700"/>
            <a:ext cx="9702800" cy="1676400"/>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6000" b="1" dirty="0" smtClean="0">
                <a:ln w="1905"/>
                <a:solidFill>
                  <a:srgbClr val="FFFF00"/>
                </a:solidFill>
                <a:effectLst>
                  <a:innerShdw blurRad="69850" dist="43180" dir="5400000">
                    <a:srgbClr val="000000">
                      <a:alpha val="65000"/>
                    </a:srgbClr>
                  </a:innerShdw>
                </a:effectLst>
              </a:rPr>
              <a:t>জাতিসংঘের উদ্দেশ্যগুলো লিখ </a:t>
            </a:r>
            <a:endParaRPr lang="en-US" sz="6000" b="1" dirty="0">
              <a:ln w="1905"/>
              <a:solidFill>
                <a:srgbClr val="FFFF00"/>
              </a:soli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3FDC9844-0AA9-4A8E-A1DA-3659FAE6FC14}"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16269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660" y="2162587"/>
            <a:ext cx="9331890" cy="4401205"/>
          </a:xfrm>
          <a:prstGeom prst="rect">
            <a:avLst/>
          </a:prstGeom>
          <a:solidFill>
            <a:schemeClr val="accent2">
              <a:lumMod val="40000"/>
              <a:lumOff val="60000"/>
            </a:schemeClr>
          </a:solidFill>
        </p:spPr>
        <p:txBody>
          <a:bodyPr wrap="square" rtlCol="0">
            <a:spAutoFit/>
          </a:bodyPr>
          <a:lstStyle/>
          <a:p>
            <a:pPr algn="ctr"/>
            <a:r>
              <a:rPr lang="bn-BD"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সুবোধ চন্দ্র মালো </a:t>
            </a:r>
          </a:p>
          <a:p>
            <a:pPr algn="ct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সহকারী শিক্ষক</a:t>
            </a:r>
          </a:p>
          <a:p>
            <a:pPr algn="ct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জাঙ্গালপাশা হাজী আঃ মজিদ একাডেমী</a:t>
            </a:r>
          </a:p>
          <a:p>
            <a:pPr algn="ct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ভাঙ্গা, ফরিদপুর</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subodhbdt@gmail.com</a:t>
            </a:r>
          </a:p>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Mob. 01823793132</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039660" y="588723"/>
            <a:ext cx="9306839" cy="1200329"/>
          </a:xfrm>
          <a:prstGeom prst="rect">
            <a:avLst/>
          </a:prstGeom>
          <a:solidFill>
            <a:srgbClr val="7030A0"/>
          </a:solidFill>
          <a:scene3d>
            <a:camera prst="orthographicFront"/>
            <a:lightRig rig="threePt" dir="t"/>
          </a:scene3d>
          <a:sp3d>
            <a:bevelT w="114300" prst="artDeco"/>
          </a:sp3d>
        </p:spPr>
        <p:txBody>
          <a:bodyPr wrap="square" rtlCol="0">
            <a:spAutoFit/>
          </a:bodyPr>
          <a:lstStyle/>
          <a:p>
            <a:pPr algn="ctr"/>
            <a:r>
              <a:rPr lang="bn-BD"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পরিচিতি</a:t>
            </a:r>
          </a:p>
        </p:txBody>
      </p:sp>
      <p:sp>
        <p:nvSpPr>
          <p:cNvPr id="2" name="Date Placeholder 1"/>
          <p:cNvSpPr>
            <a:spLocks noGrp="1"/>
          </p:cNvSpPr>
          <p:nvPr>
            <p:ph type="dt" sz="half" idx="10"/>
          </p:nvPr>
        </p:nvSpPr>
        <p:spPr/>
        <p:txBody>
          <a:bodyPr/>
          <a:lstStyle/>
          <a:p>
            <a:fld id="{50AEF1D7-9942-49BB-A1C3-8128B5C85184}"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41763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95300"/>
            <a:ext cx="2654300" cy="707886"/>
          </a:xfrm>
          <a:prstGeom prst="rect">
            <a:avLst/>
          </a:prstGeom>
          <a:scene3d>
            <a:camera prst="orthographicFront"/>
            <a:lightRig rig="threePt" dir="t"/>
          </a:scene3d>
          <a:sp3d>
            <a:bevelT w="139700" h="139700" prst="divot"/>
          </a:sp3d>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4000" dirty="0" smtClean="0"/>
              <a:t>এসো দেখি</a:t>
            </a:r>
            <a:endParaRPr lang="en-US" sz="4000" dirty="0"/>
          </a:p>
        </p:txBody>
      </p:sp>
      <p:grpSp>
        <p:nvGrpSpPr>
          <p:cNvPr id="10" name="Group 9"/>
          <p:cNvGrpSpPr/>
          <p:nvPr/>
        </p:nvGrpSpPr>
        <p:grpSpPr>
          <a:xfrm>
            <a:off x="3340100" y="767243"/>
            <a:ext cx="2374900" cy="615400"/>
            <a:chOff x="3835400" y="768900"/>
            <a:chExt cx="2374900" cy="615400"/>
          </a:xfrm>
        </p:grpSpPr>
        <p:sp>
          <p:nvSpPr>
            <p:cNvPr id="8" name="Rectangle 7"/>
            <p:cNvSpPr/>
            <p:nvPr/>
          </p:nvSpPr>
          <p:spPr>
            <a:xfrm>
              <a:off x="3835400" y="768900"/>
              <a:ext cx="2197100" cy="2048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Down Arrow 8"/>
            <p:cNvSpPr/>
            <p:nvPr/>
          </p:nvSpPr>
          <p:spPr>
            <a:xfrm>
              <a:off x="5702300" y="768900"/>
              <a:ext cx="508000" cy="6154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1" name="TextBox 10"/>
          <p:cNvSpPr txBox="1"/>
          <p:nvPr/>
        </p:nvSpPr>
        <p:spPr>
          <a:xfrm>
            <a:off x="469900" y="1587500"/>
            <a:ext cx="11404600"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১. বিশ্বে শান্তি স্থাপন ও নিরাপত্তা নিশ্চিত করা।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469900" y="2235200"/>
            <a:ext cx="11404600"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২. বিভিন্ন জাতির মধ্যে সহযোগিতা ও বন্ধুত্ব জোরদার করা।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495300" y="2959100"/>
            <a:ext cx="11404600" cy="954107"/>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৩. অর্থনৈতিক, সামাজিক ও সাংস্কৃতিক ক্ষেত্রে সকল জাতির মধো </a:t>
            </a:r>
          </a:p>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সহযোগিতা গড়ে তোলা।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469900" y="3964007"/>
            <a:ext cx="11811000" cy="523220"/>
          </a:xfrm>
          <a:prstGeom prst="rect">
            <a:avLst/>
          </a:prstGeom>
          <a:noFill/>
        </p:spPr>
        <p:txBody>
          <a:bodyPr wrap="square" rtlCol="0">
            <a:sp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৪. আন্তর্জাতিক আইনের সাহায্যে আন্তর্জাতিক বিরোধের শান্তিপূর্ণ সমাধান করা</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508000" y="4827607"/>
            <a:ext cx="11404600" cy="954107"/>
          </a:xfrm>
          <a:prstGeom prst="rect">
            <a:avLst/>
          </a:prstGeom>
          <a:noFill/>
        </p:spPr>
        <p:txBody>
          <a:bodyPr wrap="square" rtlCol="0">
            <a:spAutoFit/>
          </a:bodyPr>
          <a:lstStyle/>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৫</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জাতি, ধর্ম, বর্ণ নির্বিশেষে সকলের স্বাধীনতা ও মৌলিক অধিকারের প্রতি </a:t>
            </a:r>
          </a:p>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সম্মান ও শ্রদ্ধাবোধ গড়ে তোলা।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C07C6F44-1CC2-4596-954B-87F5C81DFB09}"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41433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2"/>
                                        </p:tgtEl>
                                        <p:attrNameLst>
                                          <p:attrName>ppt_y</p:attrName>
                                        </p:attrNameLst>
                                      </p:cBhvr>
                                      <p:tavLst>
                                        <p:tav tm="0">
                                          <p:val>
                                            <p:strVal val="#ppt_y"/>
                                          </p:val>
                                        </p:tav>
                                        <p:tav tm="100000">
                                          <p:val>
                                            <p:strVal val="#ppt_y"/>
                                          </p:val>
                                        </p:tav>
                                      </p:tavLst>
                                    </p:anim>
                                    <p:anim calcmode="lin" valueType="num">
                                      <p:cBhvr>
                                        <p:cTn id="4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anim calcmode="lin" valueType="num">
                                      <p:cBhvr>
                                        <p:cTn id="5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4"/>
                                        </p:tgtEl>
                                        <p:attrNameLst>
                                          <p:attrName>ppt_y</p:attrName>
                                        </p:attrNameLst>
                                      </p:cBhvr>
                                      <p:tavLst>
                                        <p:tav tm="0">
                                          <p:val>
                                            <p:strVal val="#ppt_y"/>
                                          </p:val>
                                        </p:tav>
                                        <p:tav tm="100000">
                                          <p:val>
                                            <p:strVal val="#ppt_y"/>
                                          </p:val>
                                        </p:tav>
                                      </p:tavLst>
                                    </p:anim>
                                    <p:anim calcmode="lin" valueType="num">
                                      <p:cBhvr>
                                        <p:cTn id="5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 calcmode="lin" valueType="num">
                                      <p:cBhvr>
                                        <p:cTn id="6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00" y="685800"/>
            <a:ext cx="9220200" cy="1200329"/>
          </a:xfrm>
          <a:prstGeom prst="rect">
            <a:avLst/>
          </a:prstGeom>
          <a:scene3d>
            <a:camera prst="perspective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BD" sz="7200" dirty="0" smtClean="0"/>
              <a:t>মূল্যায়ন </a:t>
            </a:r>
            <a:endParaRPr lang="en-US" sz="7200" dirty="0"/>
          </a:p>
        </p:txBody>
      </p:sp>
      <p:sp>
        <p:nvSpPr>
          <p:cNvPr id="5" name="TextBox 4"/>
          <p:cNvSpPr txBox="1"/>
          <p:nvPr/>
        </p:nvSpPr>
        <p:spPr>
          <a:xfrm>
            <a:off x="1257300" y="2413000"/>
            <a:ext cx="9220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১. কত সালে জাতিসংঘ সৃস্টি হয় ?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1168400" y="3136612"/>
            <a:ext cx="9220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২</a:t>
            </a:r>
            <a:r>
              <a:rPr lang="bn-BD"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জাতিসংঘ কতটি অঙ্গ নিয়ে গঠিত ?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extBox 6"/>
          <p:cNvSpPr txBox="1"/>
          <p:nvPr/>
        </p:nvSpPr>
        <p:spPr>
          <a:xfrm>
            <a:off x="1168400" y="3822700"/>
            <a:ext cx="9220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৩. জাতিসংঘের স্থায়ী সদস্য রাষ্ট্র কয়টি ?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1168400" y="4508500"/>
            <a:ext cx="106426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৪. বাংলাদেশ কত সালে জাতিসংঘের সদস্য পদ লাভ করে ?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1143000" y="5245100"/>
            <a:ext cx="106426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৫. বর্তমানে বিশ্বের কতটি দেশ জাতিসংঘের সদস্য ?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Date Placeholder 1"/>
          <p:cNvSpPr>
            <a:spLocks noGrp="1"/>
          </p:cNvSpPr>
          <p:nvPr>
            <p:ph type="dt" sz="half" idx="10"/>
          </p:nvPr>
        </p:nvSpPr>
        <p:spPr/>
        <p:txBody>
          <a:bodyPr/>
          <a:lstStyle/>
          <a:p>
            <a:fld id="{8EA93511-9D37-4882-80DF-DA16568A3E8B}"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27296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by="(-#ppt_w*2)" calcmode="lin" valueType="num">
                                      <p:cBhvr rctx="PPT">
                                        <p:cTn id="36" dur="500" autoRev="1" fill="hold">
                                          <p:stCondLst>
                                            <p:cond delay="0"/>
                                          </p:stCondLst>
                                        </p:cTn>
                                        <p:tgtEl>
                                          <p:spTgt spid="8"/>
                                        </p:tgtEl>
                                        <p:attrNameLst>
                                          <p:attrName>ppt_w</p:attrName>
                                        </p:attrNameLst>
                                      </p:cBhvr>
                                    </p:anim>
                                    <p:anim by="(#ppt_w*0.50)" calcmode="lin" valueType="num">
                                      <p:cBhvr>
                                        <p:cTn id="37" dur="500" decel="50000" autoRev="1" fill="hold">
                                          <p:stCondLst>
                                            <p:cond delay="0"/>
                                          </p:stCondLst>
                                        </p:cTn>
                                        <p:tgtEl>
                                          <p:spTgt spid="8"/>
                                        </p:tgtEl>
                                        <p:attrNameLst>
                                          <p:attrName>ppt_x</p:attrName>
                                        </p:attrNameLst>
                                      </p:cBhvr>
                                    </p:anim>
                                    <p:anim from="(-#ppt_h/2)" to="(#ppt_y)" calcmode="lin" valueType="num">
                                      <p:cBhvr>
                                        <p:cTn id="38" dur="1000" fill="hold">
                                          <p:stCondLst>
                                            <p:cond delay="0"/>
                                          </p:stCondLst>
                                        </p:cTn>
                                        <p:tgtEl>
                                          <p:spTgt spid="8"/>
                                        </p:tgtEl>
                                        <p:attrNameLst>
                                          <p:attrName>ppt_y</p:attrName>
                                        </p:attrNameLst>
                                      </p:cBhvr>
                                    </p:anim>
                                    <p:animRot by="21600000">
                                      <p:cBhvr>
                                        <p:cTn id="39" dur="1000" fill="hold">
                                          <p:stCondLst>
                                            <p:cond delay="0"/>
                                          </p:stCondLst>
                                        </p:cTn>
                                        <p:tgtEl>
                                          <p:spTgt spid="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by="(-#ppt_w*2)" calcmode="lin" valueType="num">
                                      <p:cBhvr rctx="PPT">
                                        <p:cTn id="44" dur="500" autoRev="1" fill="hold">
                                          <p:stCondLst>
                                            <p:cond delay="0"/>
                                          </p:stCondLst>
                                        </p:cTn>
                                        <p:tgtEl>
                                          <p:spTgt spid="9"/>
                                        </p:tgtEl>
                                        <p:attrNameLst>
                                          <p:attrName>ppt_w</p:attrName>
                                        </p:attrNameLst>
                                      </p:cBhvr>
                                    </p:anim>
                                    <p:anim by="(#ppt_w*0.50)" calcmode="lin" valueType="num">
                                      <p:cBhvr>
                                        <p:cTn id="45" dur="500" decel="50000" autoRev="1" fill="hold">
                                          <p:stCondLst>
                                            <p:cond delay="0"/>
                                          </p:stCondLst>
                                        </p:cTn>
                                        <p:tgtEl>
                                          <p:spTgt spid="9"/>
                                        </p:tgtEl>
                                        <p:attrNameLst>
                                          <p:attrName>ppt_x</p:attrName>
                                        </p:attrNameLst>
                                      </p:cBhvr>
                                    </p:anim>
                                    <p:anim from="(-#ppt_h/2)" to="(#ppt_y)" calcmode="lin" valueType="num">
                                      <p:cBhvr>
                                        <p:cTn id="46" dur="1000" fill="hold">
                                          <p:stCondLst>
                                            <p:cond delay="0"/>
                                          </p:stCondLst>
                                        </p:cTn>
                                        <p:tgtEl>
                                          <p:spTgt spid="9"/>
                                        </p:tgtEl>
                                        <p:attrNameLst>
                                          <p:attrName>ppt_y</p:attrName>
                                        </p:attrNameLst>
                                      </p:cBhvr>
                                    </p:anim>
                                    <p:animRot by="21600000">
                                      <p:cBhvr>
                                        <p:cTn id="47"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7334" y="2844997"/>
            <a:ext cx="10803466" cy="1714303"/>
          </a:xfrm>
          <a:prstGeom prst="rec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BD" sz="5400" b="1" dirty="0" smtClean="0">
                <a:ln w="1905"/>
                <a:solidFill>
                  <a:srgbClr val="7030A0"/>
                </a:solidFill>
                <a:effectLst>
                  <a:innerShdw blurRad="69850" dist="43180" dir="5400000">
                    <a:srgbClr val="000000">
                      <a:alpha val="65000"/>
                    </a:srgbClr>
                  </a:innerShdw>
                </a:effectLst>
              </a:rPr>
              <a:t>বাংলাদেশের শান্তি রক্ষায় জাতিসংঘের ভূমিকা কতোটুকু আলোচনা কর।</a:t>
            </a:r>
            <a:endParaRPr lang="en-US" sz="5400" b="1" dirty="0">
              <a:ln w="1905"/>
              <a:solidFill>
                <a:srgbClr val="7030A0"/>
              </a:solidFill>
              <a:effectLst>
                <a:innerShdw blurRad="69850" dist="43180" dir="5400000">
                  <a:srgbClr val="000000">
                    <a:alpha val="65000"/>
                  </a:srgbClr>
                </a:innerShdw>
              </a:effectLst>
            </a:endParaRPr>
          </a:p>
        </p:txBody>
      </p:sp>
      <p:sp>
        <p:nvSpPr>
          <p:cNvPr id="4" name="TextBox 3"/>
          <p:cNvSpPr txBox="1"/>
          <p:nvPr/>
        </p:nvSpPr>
        <p:spPr>
          <a:xfrm>
            <a:off x="677334" y="275573"/>
            <a:ext cx="10508408" cy="1107996"/>
          </a:xfrm>
          <a:prstGeom prst="rect">
            <a:avLst/>
          </a:prstGeom>
          <a:scene3d>
            <a:camera prst="orthographicFront"/>
            <a:lightRig rig="threePt" dir="t"/>
          </a:scene3d>
          <a:sp3d>
            <a:bevelT w="139700" prst="cross"/>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rPr>
              <a:t>বাড়ির </a:t>
            </a:r>
            <a:r>
              <a:rPr lang="bn-BD"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কাজ</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ate Placeholder 1"/>
          <p:cNvSpPr>
            <a:spLocks noGrp="1"/>
          </p:cNvSpPr>
          <p:nvPr>
            <p:ph type="dt" sz="half" idx="10"/>
          </p:nvPr>
        </p:nvSpPr>
        <p:spPr/>
        <p:txBody>
          <a:bodyPr/>
          <a:lstStyle/>
          <a:p>
            <a:fld id="{9EE73010-732C-4D32-B8F6-B1B11ED5F339}"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6731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1"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4800" y="419100"/>
            <a:ext cx="8813800" cy="1569660"/>
          </a:xfrm>
          <a:prstGeom prst="rect">
            <a:avLst/>
          </a:prstGeom>
          <a:scene3d>
            <a:camera prst="orthographicFront"/>
            <a:lightRig rig="threePt" dir="t"/>
          </a:scene3d>
          <a:sp3d>
            <a:bevelT w="139700" h="139700" prst="divot"/>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BD" sz="9600" dirty="0" smtClean="0"/>
              <a:t>ধন্যবাদ</a:t>
            </a:r>
            <a:endParaRPr lang="en-US" sz="9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097087"/>
            <a:ext cx="6354234" cy="4608513"/>
          </a:xfrm>
          <a:prstGeom prst="sun">
            <a:avLst/>
          </a:prstGeom>
        </p:spPr>
      </p:pic>
      <p:sp>
        <p:nvSpPr>
          <p:cNvPr id="4" name="Date Placeholder 3"/>
          <p:cNvSpPr>
            <a:spLocks noGrp="1"/>
          </p:cNvSpPr>
          <p:nvPr>
            <p:ph type="dt" sz="half" idx="10"/>
          </p:nvPr>
        </p:nvSpPr>
        <p:spPr/>
        <p:txBody>
          <a:bodyPr/>
          <a:lstStyle/>
          <a:p>
            <a:fld id="{78CB3791-5D7C-4673-BE47-F7A342015F42}"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5960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197" y="1778694"/>
            <a:ext cx="11185743" cy="4985980"/>
          </a:xfrm>
          <a:prstGeom prst="rect">
            <a:avLst/>
          </a:prstGeom>
          <a:ln>
            <a:noFill/>
          </a:ln>
          <a:effectLst>
            <a:glow rad="101600">
              <a:schemeClr val="accent5">
                <a:satMod val="175000"/>
                <a:alpha val="40000"/>
              </a:schemeClr>
            </a:glow>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শ্রেণিঃ </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দশম</a:t>
            </a:r>
            <a:endPar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বিষয়ঃ </a:t>
            </a: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বাংলাদেশ ও বিশ্ব পরিচয়</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অধ্যায়ঃ দশম </a:t>
            </a:r>
            <a:endPar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সময়ঃ </a:t>
            </a: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৫০ মিনিট</a:t>
            </a:r>
          </a:p>
          <a:p>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তারিখঃ </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০</a:t>
            </a: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৫</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/০৬/ ২০১৩</a:t>
            </a:r>
            <a:endPar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576197" y="154631"/>
            <a:ext cx="11185743" cy="1323439"/>
          </a:xfrm>
          <a:prstGeom prst="rect">
            <a:avLst/>
          </a:prstGeom>
          <a:solidFill>
            <a:srgbClr val="002060"/>
          </a:solidFill>
          <a:ln>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পাঠ পরিচিতি</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ate Placeholder 1"/>
          <p:cNvSpPr>
            <a:spLocks noGrp="1"/>
          </p:cNvSpPr>
          <p:nvPr>
            <p:ph type="dt" sz="half" idx="10"/>
          </p:nvPr>
        </p:nvSpPr>
        <p:spPr/>
        <p:txBody>
          <a:bodyPr/>
          <a:lstStyle/>
          <a:p>
            <a:fld id="{0F53A9FF-3C2D-4955-A515-DA287C04A1A9}"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16111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17907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endParaRPr lang="en-US" smtClean="0"/>
          </a:p>
        </p:txBody>
      </p:sp>
      <p:sp>
        <p:nvSpPr>
          <p:cNvPr id="9" name="Text Box 13"/>
          <p:cNvSpPr txBox="1">
            <a:spLocks noChangeArrowheads="1"/>
          </p:cNvSpPr>
          <p:nvPr/>
        </p:nvSpPr>
        <p:spPr bwMode="auto">
          <a:xfrm>
            <a:off x="18669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NikoshGrameem" pitchFamily="2" charset="0"/>
                <a:ea typeface="NikoshGrameem" pitchFamily="2" charset="0"/>
                <a:cs typeface="NikoshGrameem" pitchFamily="2" charset="0"/>
              </a:defRPr>
            </a:lvl1pPr>
            <a:lvl2pPr marL="457200" algn="l" rtl="0" fontAlgn="base">
              <a:spcBef>
                <a:spcPct val="0"/>
              </a:spcBef>
              <a:spcAft>
                <a:spcPct val="0"/>
              </a:spcAft>
              <a:defRPr kern="1200">
                <a:solidFill>
                  <a:schemeClr val="tx1"/>
                </a:solidFill>
                <a:latin typeface="NikoshGrameem" pitchFamily="2" charset="0"/>
                <a:ea typeface="NikoshGrameem" pitchFamily="2" charset="0"/>
                <a:cs typeface="NikoshGrameem" pitchFamily="2" charset="0"/>
              </a:defRPr>
            </a:lvl2pPr>
            <a:lvl3pPr marL="914400" algn="l" rtl="0" fontAlgn="base">
              <a:spcBef>
                <a:spcPct val="0"/>
              </a:spcBef>
              <a:spcAft>
                <a:spcPct val="0"/>
              </a:spcAft>
              <a:defRPr kern="1200">
                <a:solidFill>
                  <a:schemeClr val="tx1"/>
                </a:solidFill>
                <a:latin typeface="NikoshGrameem" pitchFamily="2" charset="0"/>
                <a:ea typeface="NikoshGrameem" pitchFamily="2" charset="0"/>
                <a:cs typeface="NikoshGrameem" pitchFamily="2" charset="0"/>
              </a:defRPr>
            </a:lvl3pPr>
            <a:lvl4pPr marL="1371600" algn="l" rtl="0" fontAlgn="base">
              <a:spcBef>
                <a:spcPct val="0"/>
              </a:spcBef>
              <a:spcAft>
                <a:spcPct val="0"/>
              </a:spcAft>
              <a:defRPr kern="1200">
                <a:solidFill>
                  <a:schemeClr val="tx1"/>
                </a:solidFill>
                <a:latin typeface="NikoshGrameem" pitchFamily="2" charset="0"/>
                <a:ea typeface="NikoshGrameem" pitchFamily="2" charset="0"/>
                <a:cs typeface="NikoshGrameem" pitchFamily="2" charset="0"/>
              </a:defRPr>
            </a:lvl4pPr>
            <a:lvl5pPr marL="1828800" algn="l" rtl="0" fontAlgn="base">
              <a:spcBef>
                <a:spcPct val="0"/>
              </a:spcBef>
              <a:spcAft>
                <a:spcPct val="0"/>
              </a:spcAft>
              <a:defRPr kern="1200">
                <a:solidFill>
                  <a:schemeClr val="tx1"/>
                </a:solidFill>
                <a:latin typeface="NikoshGrameem" pitchFamily="2" charset="0"/>
                <a:ea typeface="NikoshGrameem" pitchFamily="2" charset="0"/>
                <a:cs typeface="NikoshGrameem" pitchFamily="2" charset="0"/>
              </a:defRPr>
            </a:lvl5pPr>
            <a:lvl6pPr marL="2286000" algn="l" defTabSz="914400" rtl="0" eaLnBrk="1" latinLnBrk="0" hangingPunct="1">
              <a:defRPr kern="1200">
                <a:solidFill>
                  <a:schemeClr val="tx1"/>
                </a:solidFill>
                <a:latin typeface="NikoshGrameem" pitchFamily="2" charset="0"/>
                <a:ea typeface="NikoshGrameem" pitchFamily="2" charset="0"/>
                <a:cs typeface="NikoshGrameem" pitchFamily="2" charset="0"/>
              </a:defRPr>
            </a:lvl6pPr>
            <a:lvl7pPr marL="2743200" algn="l" defTabSz="914400" rtl="0" eaLnBrk="1" latinLnBrk="0" hangingPunct="1">
              <a:defRPr kern="1200">
                <a:solidFill>
                  <a:schemeClr val="tx1"/>
                </a:solidFill>
                <a:latin typeface="NikoshGrameem" pitchFamily="2" charset="0"/>
                <a:ea typeface="NikoshGrameem" pitchFamily="2" charset="0"/>
                <a:cs typeface="NikoshGrameem" pitchFamily="2" charset="0"/>
              </a:defRPr>
            </a:lvl7pPr>
            <a:lvl8pPr marL="3200400" algn="l" defTabSz="914400" rtl="0" eaLnBrk="1" latinLnBrk="0" hangingPunct="1">
              <a:defRPr kern="1200">
                <a:solidFill>
                  <a:schemeClr val="tx1"/>
                </a:solidFill>
                <a:latin typeface="NikoshGrameem" pitchFamily="2" charset="0"/>
                <a:ea typeface="NikoshGrameem" pitchFamily="2" charset="0"/>
                <a:cs typeface="NikoshGrameem" pitchFamily="2" charset="0"/>
              </a:defRPr>
            </a:lvl8pPr>
            <a:lvl9pPr marL="3657600" algn="l" defTabSz="914400" rtl="0" eaLnBrk="1" latinLnBrk="0" hangingPunct="1">
              <a:defRPr kern="1200">
                <a:solidFill>
                  <a:schemeClr val="tx1"/>
                </a:solidFill>
                <a:latin typeface="NikoshGrameem" pitchFamily="2" charset="0"/>
                <a:ea typeface="NikoshGrameem" pitchFamily="2" charset="0"/>
                <a:cs typeface="NikoshGrameem" pitchFamily="2" charset="0"/>
              </a:defRPr>
            </a:lvl9pPr>
          </a:lstStyle>
          <a:p>
            <a:pPr eaLnBrk="1" hangingPunct="1">
              <a:spcBef>
                <a:spcPct val="50000"/>
              </a:spcBef>
            </a:pP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6131" b="6704"/>
          <a:stretch/>
        </p:blipFill>
        <p:spPr>
          <a:xfrm>
            <a:off x="330200" y="347663"/>
            <a:ext cx="5143500" cy="5778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50" y="347663"/>
            <a:ext cx="5886450" cy="5778500"/>
          </a:xfrm>
          <a:prstGeom prst="rect">
            <a:avLst/>
          </a:prstGeom>
        </p:spPr>
      </p:pic>
      <p:sp>
        <p:nvSpPr>
          <p:cNvPr id="2" name="Date Placeholder 1"/>
          <p:cNvSpPr>
            <a:spLocks noGrp="1"/>
          </p:cNvSpPr>
          <p:nvPr>
            <p:ph type="dt" sz="half" idx="10"/>
          </p:nvPr>
        </p:nvSpPr>
        <p:spPr/>
        <p:txBody>
          <a:bodyPr/>
          <a:lstStyle/>
          <a:p>
            <a:fld id="{2867841F-01B5-4A07-8F5C-1E4C25588465}"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40287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995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679700" y="389932"/>
            <a:ext cx="6489700" cy="6468068"/>
          </a:xfrm>
          <a:prstGeom prst="rect">
            <a:avLst/>
          </a:prstGeom>
        </p:spPr>
      </p:pic>
      <p:sp>
        <p:nvSpPr>
          <p:cNvPr id="3" name="TextBox 2"/>
          <p:cNvSpPr txBox="1"/>
          <p:nvPr/>
        </p:nvSpPr>
        <p:spPr>
          <a:xfrm>
            <a:off x="635000" y="2425700"/>
            <a:ext cx="10579100" cy="2646878"/>
          </a:xfrm>
          <a:prstGeom prst="rect">
            <a:avLst/>
          </a:prstGeom>
          <a:noFill/>
        </p:spPr>
        <p:txBody>
          <a:bodyPr wrap="square" rtlCol="0">
            <a:spAutoFit/>
          </a:bodyPr>
          <a:lstStyle/>
          <a:p>
            <a:pPr algn="ctr"/>
            <a:r>
              <a:rPr lang="bn-BD" sz="1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জাতিসংঘ</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fld id="{F71765BC-8A3D-4F5D-BF5C-76A2BE9A6141}"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7118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786" y="129072"/>
            <a:ext cx="11937304" cy="1048374"/>
          </a:xfrm>
          <a:prstGeom prst="rect">
            <a:avLst/>
          </a:prstGeom>
          <a:effectLst>
            <a:glow rad="63500">
              <a:schemeClr val="accent5">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7200" dirty="0" smtClean="0">
                <a:ln w="0"/>
                <a:solidFill>
                  <a:srgbClr val="FFFF00"/>
                </a:solidFill>
                <a:effectLst>
                  <a:outerShdw blurRad="38100" dist="25400" dir="5400000" algn="ctr" rotWithShape="0">
                    <a:srgbClr val="6E747A">
                      <a:alpha val="43000"/>
                    </a:srgbClr>
                  </a:outerShdw>
                </a:effectLst>
              </a:rPr>
              <a:t>শিখনফল</a:t>
            </a:r>
            <a:endParaRPr lang="en-US" sz="7200" dirty="0">
              <a:ln w="0"/>
              <a:solidFill>
                <a:srgbClr val="FFFF00"/>
              </a:solidFill>
              <a:effectLst>
                <a:outerShdw blurRad="38100" dist="25400" dir="5400000" algn="ctr" rotWithShape="0">
                  <a:srgbClr val="6E747A">
                    <a:alpha val="43000"/>
                  </a:srgbClr>
                </a:outerShdw>
              </a:effectLst>
            </a:endParaRPr>
          </a:p>
        </p:txBody>
      </p:sp>
      <p:sp>
        <p:nvSpPr>
          <p:cNvPr id="5" name="TextBox 4"/>
          <p:cNvSpPr txBox="1"/>
          <p:nvPr/>
        </p:nvSpPr>
        <p:spPr>
          <a:xfrm>
            <a:off x="300625" y="1891430"/>
            <a:ext cx="11649205" cy="769441"/>
          </a:xfrm>
          <a:prstGeom prst="rect">
            <a:avLst/>
          </a:prstGeom>
          <a:noFill/>
        </p:spPr>
        <p:txBody>
          <a:bodyPr wrap="square" rtlCol="0">
            <a:spAutoFit/>
          </a:bodyPr>
          <a:lstStyle/>
          <a:p>
            <a:r>
              <a:rPr lang="en-US" sz="4400" dirty="0" smtClean="0">
                <a:solidFill>
                  <a:srgbClr val="7030A0"/>
                </a:solidFill>
              </a:rPr>
              <a:t>১</a:t>
            </a:r>
            <a:r>
              <a:rPr lang="bn-BD" sz="4400" dirty="0" smtClean="0">
                <a:solidFill>
                  <a:srgbClr val="7030A0"/>
                </a:solidFill>
              </a:rPr>
              <a:t>। জাতিসংঘের ভূমিকা বলতে পারবে।</a:t>
            </a:r>
            <a:endParaRPr lang="bn-BD" sz="4400" dirty="0">
              <a:solidFill>
                <a:srgbClr val="7030A0"/>
              </a:solidFill>
            </a:endParaRPr>
          </a:p>
        </p:txBody>
      </p:sp>
      <p:sp>
        <p:nvSpPr>
          <p:cNvPr id="7" name="TextBox 6"/>
          <p:cNvSpPr txBox="1"/>
          <p:nvPr/>
        </p:nvSpPr>
        <p:spPr>
          <a:xfrm>
            <a:off x="300625" y="3062435"/>
            <a:ext cx="11649205" cy="769441"/>
          </a:xfrm>
          <a:prstGeom prst="rect">
            <a:avLst/>
          </a:prstGeom>
          <a:noFill/>
        </p:spPr>
        <p:txBody>
          <a:bodyPr wrap="square" rtlCol="0">
            <a:spAutoFit/>
          </a:bodyPr>
          <a:lstStyle/>
          <a:p>
            <a:r>
              <a:rPr lang="en-US" sz="4400" dirty="0" smtClean="0">
                <a:solidFill>
                  <a:srgbClr val="7030A0"/>
                </a:solidFill>
              </a:rPr>
              <a:t>২</a:t>
            </a:r>
            <a:r>
              <a:rPr lang="bn-BD" sz="4400" dirty="0" smtClean="0">
                <a:solidFill>
                  <a:srgbClr val="7030A0"/>
                </a:solidFill>
              </a:rPr>
              <a:t>।</a:t>
            </a:r>
            <a:r>
              <a:rPr lang="bn-BD" sz="4400" dirty="0" smtClean="0">
                <a:solidFill>
                  <a:srgbClr val="00B0F0"/>
                </a:solidFill>
              </a:rPr>
              <a:t> </a:t>
            </a:r>
            <a:r>
              <a:rPr lang="bn-BD" sz="4400" dirty="0" smtClean="0">
                <a:solidFill>
                  <a:srgbClr val="7030A0"/>
                </a:solidFill>
              </a:rPr>
              <a:t>জাতিসংঘ সৃস্টির পটভূমি বর্ণনা করতে পারবে।</a:t>
            </a:r>
            <a:endParaRPr lang="bn-BD" sz="4400" dirty="0">
              <a:solidFill>
                <a:srgbClr val="00B0F0"/>
              </a:solidFill>
            </a:endParaRPr>
          </a:p>
        </p:txBody>
      </p:sp>
      <p:sp>
        <p:nvSpPr>
          <p:cNvPr id="8" name="TextBox 7"/>
          <p:cNvSpPr txBox="1"/>
          <p:nvPr/>
        </p:nvSpPr>
        <p:spPr>
          <a:xfrm>
            <a:off x="300625" y="4225549"/>
            <a:ext cx="11891375" cy="769441"/>
          </a:xfrm>
          <a:prstGeom prst="rect">
            <a:avLst/>
          </a:prstGeom>
          <a:noFill/>
        </p:spPr>
        <p:txBody>
          <a:bodyPr wrap="square" rtlCol="0">
            <a:spAutoFit/>
          </a:bodyPr>
          <a:lstStyle/>
          <a:p>
            <a:r>
              <a:rPr lang="bn-BD" sz="4400" dirty="0" smtClean="0">
                <a:solidFill>
                  <a:srgbClr val="7030A0"/>
                </a:solidFill>
              </a:rPr>
              <a:t>৩। জাতিসংঘের উদ্দেশ্য ব্যাখ্যা করতে পারবে।</a:t>
            </a:r>
            <a:endParaRPr lang="bn-BD" sz="4400" dirty="0">
              <a:solidFill>
                <a:srgbClr val="002060"/>
              </a:solidFill>
            </a:endParaRPr>
          </a:p>
        </p:txBody>
      </p:sp>
      <p:sp>
        <p:nvSpPr>
          <p:cNvPr id="3" name="Date Placeholder 2"/>
          <p:cNvSpPr>
            <a:spLocks noGrp="1"/>
          </p:cNvSpPr>
          <p:nvPr>
            <p:ph type="dt" sz="half" idx="10"/>
          </p:nvPr>
        </p:nvSpPr>
        <p:spPr/>
        <p:txBody>
          <a:bodyPr/>
          <a:lstStyle/>
          <a:p>
            <a:fld id="{73556327-F63F-477F-8944-446F08E3B0A2}" type="datetime1">
              <a:rPr lang="en-US" smtClean="0"/>
              <a:t>6/5/2013</a:t>
            </a:fld>
            <a:endParaRPr lang="en-US"/>
          </a:p>
        </p:txBody>
      </p:sp>
      <p:sp>
        <p:nvSpPr>
          <p:cNvPr id="4" name="Footer Placeholder 3"/>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102158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by="(-#ppt_w*2)" calcmode="lin" valueType="num">
                                      <p:cBhvr rctx="PPT">
                                        <p:cTn id="28" dur="500" autoRev="1" fill="hold">
                                          <p:stCondLst>
                                            <p:cond delay="0"/>
                                          </p:stCondLst>
                                        </p:cTn>
                                        <p:tgtEl>
                                          <p:spTgt spid="8"/>
                                        </p:tgtEl>
                                        <p:attrNameLst>
                                          <p:attrName>ppt_w</p:attrName>
                                        </p:attrNameLst>
                                      </p:cBhvr>
                                    </p:anim>
                                    <p:anim by="(#ppt_w*0.50)" calcmode="lin" valueType="num">
                                      <p:cBhvr>
                                        <p:cTn id="29" dur="500" decel="50000" autoRev="1" fill="hold">
                                          <p:stCondLst>
                                            <p:cond delay="0"/>
                                          </p:stCondLst>
                                        </p:cTn>
                                        <p:tgtEl>
                                          <p:spTgt spid="8"/>
                                        </p:tgtEl>
                                        <p:attrNameLst>
                                          <p:attrName>ppt_x</p:attrName>
                                        </p:attrNameLst>
                                      </p:cBhvr>
                                    </p:anim>
                                    <p:anim from="(-#ppt_h/2)" to="(#ppt_y)" calcmode="lin" valueType="num">
                                      <p:cBhvr>
                                        <p:cTn id="30" dur="1000" fill="hold">
                                          <p:stCondLst>
                                            <p:cond delay="0"/>
                                          </p:stCondLst>
                                        </p:cTn>
                                        <p:tgtEl>
                                          <p:spTgt spid="8"/>
                                        </p:tgtEl>
                                        <p:attrNameLst>
                                          <p:attrName>ppt_y</p:attrName>
                                        </p:attrNameLst>
                                      </p:cBhvr>
                                    </p:anim>
                                    <p:animRot by="21600000">
                                      <p:cBhvr>
                                        <p:cTn id="31"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5778500" cy="46482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2209800"/>
            <a:ext cx="5994400" cy="4648200"/>
          </a:xfrm>
          <a:prstGeom prst="rect">
            <a:avLst/>
          </a:prstGeom>
        </p:spPr>
      </p:pic>
      <p:sp>
        <p:nvSpPr>
          <p:cNvPr id="20" name="TextBox 19"/>
          <p:cNvSpPr txBox="1"/>
          <p:nvPr/>
        </p:nvSpPr>
        <p:spPr>
          <a:xfrm>
            <a:off x="139700" y="88900"/>
            <a:ext cx="8623300" cy="707886"/>
          </a:xfrm>
          <a:prstGeom prst="rect">
            <a:avLst/>
          </a:prstGeom>
          <a:noFill/>
        </p:spPr>
        <p:txBody>
          <a:bodyPr wrap="square" rtlCol="0">
            <a:spAutoFit/>
          </a:bodyPr>
          <a:lstStyle/>
          <a:p>
            <a:r>
              <a:rPr lang="bn-BD" sz="4000" dirty="0" smtClean="0">
                <a:solidFill>
                  <a:srgbClr val="00B050"/>
                </a:solidFill>
              </a:rPr>
              <a:t>নিচের ছবিগুলো লক্ষ্য কর- </a:t>
            </a:r>
            <a:endParaRPr lang="en-US" sz="4000" dirty="0">
              <a:solidFill>
                <a:srgbClr val="00B050"/>
              </a:solidFill>
            </a:endParaRPr>
          </a:p>
        </p:txBody>
      </p:sp>
      <p:sp>
        <p:nvSpPr>
          <p:cNvPr id="21" name="TextBox 20"/>
          <p:cNvSpPr txBox="1"/>
          <p:nvPr/>
        </p:nvSpPr>
        <p:spPr>
          <a:xfrm>
            <a:off x="2889250" y="1041628"/>
            <a:ext cx="5873750" cy="923330"/>
          </a:xfrm>
          <a:prstGeom prst="rect">
            <a:avLst/>
          </a:prstGeom>
          <a:noFill/>
        </p:spPr>
        <p:txBody>
          <a:bodyPr wrap="square" rtlCol="0">
            <a:spAutoFit/>
          </a:bodyPr>
          <a:lstStyle/>
          <a:p>
            <a:r>
              <a:rPr lang="bn-BD" sz="5400" dirty="0" smtClean="0">
                <a:solidFill>
                  <a:srgbClr val="002060"/>
                </a:solidFill>
              </a:rPr>
              <a:t>প্রথম বিশ্বযুদ্ধের ছবি </a:t>
            </a:r>
            <a:endParaRPr lang="en-US" sz="5400" dirty="0">
              <a:solidFill>
                <a:srgbClr val="002060"/>
              </a:solidFill>
            </a:endParaRPr>
          </a:p>
        </p:txBody>
      </p:sp>
      <p:sp>
        <p:nvSpPr>
          <p:cNvPr id="2" name="Date Placeholder 1"/>
          <p:cNvSpPr>
            <a:spLocks noGrp="1"/>
          </p:cNvSpPr>
          <p:nvPr>
            <p:ph type="dt" sz="half" idx="10"/>
          </p:nvPr>
        </p:nvSpPr>
        <p:spPr/>
        <p:txBody>
          <a:bodyPr/>
          <a:lstStyle/>
          <a:p>
            <a:fld id="{9F1347B6-9DF4-4695-B406-0D2D2E2DC98D}" type="datetime1">
              <a:rPr lang="en-US" smtClean="0"/>
              <a:t>6/5/2013</a:t>
            </a:fld>
            <a:endParaRPr lang="en-US"/>
          </a:p>
        </p:txBody>
      </p:sp>
      <p:sp>
        <p:nvSpPr>
          <p:cNvPr id="3" name="Footer Placeholder 2"/>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6262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0" y="1752600"/>
            <a:ext cx="5238750" cy="45085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1250"/>
          <a:stretch/>
        </p:blipFill>
        <p:spPr>
          <a:xfrm>
            <a:off x="6908800" y="1752600"/>
            <a:ext cx="5041900" cy="4508500"/>
          </a:xfrm>
          <a:prstGeom prst="rect">
            <a:avLst/>
          </a:prstGeom>
        </p:spPr>
      </p:pic>
      <p:sp>
        <p:nvSpPr>
          <p:cNvPr id="4" name="TextBox 3"/>
          <p:cNvSpPr txBox="1"/>
          <p:nvPr/>
        </p:nvSpPr>
        <p:spPr>
          <a:xfrm>
            <a:off x="2768600" y="482828"/>
            <a:ext cx="6146800" cy="923330"/>
          </a:xfrm>
          <a:prstGeom prst="rect">
            <a:avLst/>
          </a:prstGeom>
          <a:noFill/>
        </p:spPr>
        <p:txBody>
          <a:bodyPr wrap="square" rtlCol="0">
            <a:spAutoFit/>
          </a:bodyPr>
          <a:lstStyle/>
          <a:p>
            <a:r>
              <a:rPr lang="bn-BD" sz="5400" dirty="0" smtClean="0">
                <a:solidFill>
                  <a:srgbClr val="0070C0"/>
                </a:solidFill>
              </a:rPr>
              <a:t>দ্বিতীয় বিশ্বযুদ্ধের ছবি </a:t>
            </a:r>
            <a:endParaRPr lang="en-US" sz="5400" dirty="0">
              <a:solidFill>
                <a:srgbClr val="0070C0"/>
              </a:solidFill>
            </a:endParaRPr>
          </a:p>
        </p:txBody>
      </p:sp>
      <p:sp>
        <p:nvSpPr>
          <p:cNvPr id="5" name="Date Placeholder 4"/>
          <p:cNvSpPr>
            <a:spLocks noGrp="1"/>
          </p:cNvSpPr>
          <p:nvPr>
            <p:ph type="dt" sz="half" idx="10"/>
          </p:nvPr>
        </p:nvSpPr>
        <p:spPr/>
        <p:txBody>
          <a:bodyPr/>
          <a:lstStyle/>
          <a:p>
            <a:fld id="{30F09BCE-A3A9-46B4-A407-BE5843829D77}" type="datetime1">
              <a:rPr lang="en-US" smtClean="0"/>
              <a:t>6/5/2013</a:t>
            </a:fld>
            <a:endParaRPr lang="en-US"/>
          </a:p>
        </p:txBody>
      </p:sp>
      <p:sp>
        <p:nvSpPr>
          <p:cNvPr id="6" name="Footer Placeholder 5"/>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75455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 y="520700"/>
            <a:ext cx="5156200" cy="3810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56"/>
          <a:stretch/>
        </p:blipFill>
        <p:spPr>
          <a:xfrm>
            <a:off x="7449484" y="520700"/>
            <a:ext cx="4742516" cy="381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813" y="1168400"/>
            <a:ext cx="2390775" cy="2047875"/>
          </a:xfrm>
          <a:prstGeom prst="rect">
            <a:avLst/>
          </a:prstGeom>
        </p:spPr>
      </p:pic>
      <p:sp>
        <p:nvSpPr>
          <p:cNvPr id="5" name="TextBox 4"/>
          <p:cNvSpPr txBox="1"/>
          <p:nvPr/>
        </p:nvSpPr>
        <p:spPr>
          <a:xfrm>
            <a:off x="2362200" y="5181600"/>
            <a:ext cx="6769100" cy="1015663"/>
          </a:xfrm>
          <a:prstGeom prst="rect">
            <a:avLst/>
          </a:prstGeom>
          <a:noFill/>
        </p:spPr>
        <p:txBody>
          <a:bodyPr wrap="square" rtlCol="0">
            <a:spAutoFit/>
          </a:bodyPr>
          <a:lstStyle/>
          <a:p>
            <a:pPr algn="ctr"/>
            <a:r>
              <a:rPr lang="bn-BD" sz="6000" dirty="0" smtClean="0">
                <a:solidFill>
                  <a:srgbClr val="00B0F0"/>
                </a:solidFill>
              </a:rPr>
              <a:t>জাতিসংঘের ছবি </a:t>
            </a:r>
            <a:endParaRPr lang="en-US" sz="6000" dirty="0">
              <a:solidFill>
                <a:srgbClr val="00B0F0"/>
              </a:solidFill>
            </a:endParaRPr>
          </a:p>
        </p:txBody>
      </p:sp>
      <p:sp>
        <p:nvSpPr>
          <p:cNvPr id="6" name="Date Placeholder 5"/>
          <p:cNvSpPr>
            <a:spLocks noGrp="1"/>
          </p:cNvSpPr>
          <p:nvPr>
            <p:ph type="dt" sz="half" idx="10"/>
          </p:nvPr>
        </p:nvSpPr>
        <p:spPr/>
        <p:txBody>
          <a:bodyPr/>
          <a:lstStyle/>
          <a:p>
            <a:fld id="{1D926230-9FEB-4459-B652-812F23D4C566}" type="datetime1">
              <a:rPr lang="en-US" smtClean="0"/>
              <a:t>6/5/2013</a:t>
            </a:fld>
            <a:endParaRPr lang="en-US"/>
          </a:p>
        </p:txBody>
      </p:sp>
      <p:sp>
        <p:nvSpPr>
          <p:cNvPr id="7" name="Footer Placeholder 6"/>
          <p:cNvSpPr>
            <a:spLocks noGrp="1"/>
          </p:cNvSpPr>
          <p:nvPr>
            <p:ph type="ftr" sz="quarter" idx="11"/>
          </p:nvPr>
        </p:nvSpPr>
        <p:spPr/>
        <p:txBody>
          <a:bodyPr/>
          <a:lstStyle/>
          <a:p>
            <a:r>
              <a:rPr lang="en-US" smtClean="0"/>
              <a:t>subodhbdt@gmail.com 01823793132</a:t>
            </a:r>
            <a:endParaRPr lang="en-US"/>
          </a:p>
        </p:txBody>
      </p:sp>
    </p:spTree>
    <p:extLst>
      <p:ext uri="{BB962C8B-B14F-4D97-AF65-F5344CB8AC3E}">
        <p14:creationId xmlns:p14="http://schemas.microsoft.com/office/powerpoint/2010/main" val="28455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417</Words>
  <Application>Microsoft Office PowerPoint</Application>
  <PresentationFormat>Custom</PresentationFormat>
  <Paragraphs>117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ismail - [2010]</cp:lastModifiedBy>
  <cp:revision>160</cp:revision>
  <dcterms:created xsi:type="dcterms:W3CDTF">2013-05-31T11:12:30Z</dcterms:created>
  <dcterms:modified xsi:type="dcterms:W3CDTF">2013-06-05T06:13:18Z</dcterms:modified>
</cp:coreProperties>
</file>